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Nunito"/>
      <p:regular r:id="rId11"/>
      <p:bold r:id="rId12"/>
      <p:italic r:id="rId13"/>
      <p:boldItalic r:id="rId14"/>
    </p:embeddedFont>
    <p:embeddedFont>
      <p:font typeface="Maven Pro"/>
      <p:regular r:id="rId15"/>
      <p:bold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Nunito-regular.fntdata"/><Relationship Id="rId10" Type="http://schemas.openxmlformats.org/officeDocument/2006/relationships/slide" Target="slides/slide5.xml"/><Relationship Id="rId13" Type="http://schemas.openxmlformats.org/officeDocument/2006/relationships/font" Target="fonts/Nunito-italic.fntdata"/><Relationship Id="rId12" Type="http://schemas.openxmlformats.org/officeDocument/2006/relationships/font" Target="fonts/Nuni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avenPro-regular.fntdata"/><Relationship Id="rId14" Type="http://schemas.openxmlformats.org/officeDocument/2006/relationships/font" Target="fonts/Nunito-boldItalic.fntdata"/><Relationship Id="rId16" Type="http://schemas.openxmlformats.org/officeDocument/2006/relationships/font" Target="fonts/MavenPr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26eed4e0bb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26eed4e0bb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26eed4e0bb_0_9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26eed4e0bb_0_9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26eed4e0bb_0_9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26eed4e0bb_0_9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26eed4e0bb_0_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26eed4e0bb_0_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Charging Stations Market Leader in Oregon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4"/>
          <p:cNvSpPr txBox="1"/>
          <p:nvPr>
            <p:ph type="title"/>
          </p:nvPr>
        </p:nvSpPr>
        <p:spPr>
          <a:xfrm>
            <a:off x="179950" y="-90525"/>
            <a:ext cx="8520600" cy="12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Representation of Different charging stations in Oregon (906 total)</a:t>
            </a:r>
            <a:endParaRPr sz="2400"/>
          </a:p>
        </p:txBody>
      </p:sp>
      <p:pic>
        <p:nvPicPr>
          <p:cNvPr id="283" name="Google Shape;283;p14"/>
          <p:cNvPicPr preferRelativeResize="0"/>
          <p:nvPr/>
        </p:nvPicPr>
        <p:blipFill>
          <a:blip r:embed="rId3">
            <a:alphaModFix/>
          </a:blip>
          <a:stretch>
            <a:fillRect/>
          </a:stretch>
        </p:blipFill>
        <p:spPr>
          <a:xfrm>
            <a:off x="1999850" y="1011675"/>
            <a:ext cx="5447177" cy="39765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5"/>
          <p:cNvSpPr txBox="1"/>
          <p:nvPr>
            <p:ph type="title"/>
          </p:nvPr>
        </p:nvSpPr>
        <p:spPr>
          <a:xfrm>
            <a:off x="1303800" y="141375"/>
            <a:ext cx="7030500" cy="587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SzPct val="49009"/>
              <a:buNone/>
            </a:pPr>
            <a:r>
              <a:rPr lang="en" sz="2020"/>
              <a:t>Two market leaders in charging station infrastructure</a:t>
            </a:r>
            <a:endParaRPr sz="2020"/>
          </a:p>
          <a:p>
            <a:pPr indent="0" lvl="0" marL="0" rtl="0" algn="ctr">
              <a:spcBef>
                <a:spcPts val="0"/>
              </a:spcBef>
              <a:spcAft>
                <a:spcPts val="0"/>
              </a:spcAft>
              <a:buSzPct val="49009"/>
              <a:buNone/>
            </a:pPr>
            <a:r>
              <a:rPr lang="en" sz="2020"/>
              <a:t>“Blink Charging network vs Tesla Destination Network”</a:t>
            </a:r>
            <a:endParaRPr sz="2020"/>
          </a:p>
        </p:txBody>
      </p:sp>
      <p:pic>
        <p:nvPicPr>
          <p:cNvPr id="289" name="Google Shape;289;p15"/>
          <p:cNvPicPr preferRelativeResize="0"/>
          <p:nvPr/>
        </p:nvPicPr>
        <p:blipFill>
          <a:blip r:embed="rId3">
            <a:alphaModFix/>
          </a:blip>
          <a:stretch>
            <a:fillRect/>
          </a:stretch>
        </p:blipFill>
        <p:spPr>
          <a:xfrm>
            <a:off x="203949" y="1467750"/>
            <a:ext cx="4350777" cy="3176176"/>
          </a:xfrm>
          <a:prstGeom prst="rect">
            <a:avLst/>
          </a:prstGeom>
          <a:noFill/>
          <a:ln>
            <a:noFill/>
          </a:ln>
        </p:spPr>
      </p:pic>
      <p:pic>
        <p:nvPicPr>
          <p:cNvPr id="290" name="Google Shape;290;p15"/>
          <p:cNvPicPr preferRelativeResize="0"/>
          <p:nvPr/>
        </p:nvPicPr>
        <p:blipFill>
          <a:blip r:embed="rId4">
            <a:alphaModFix/>
          </a:blip>
          <a:stretch>
            <a:fillRect/>
          </a:stretch>
        </p:blipFill>
        <p:spPr>
          <a:xfrm>
            <a:off x="4640825" y="1496388"/>
            <a:ext cx="4350775" cy="3121111"/>
          </a:xfrm>
          <a:prstGeom prst="rect">
            <a:avLst/>
          </a:prstGeom>
          <a:noFill/>
          <a:ln>
            <a:noFill/>
          </a:ln>
        </p:spPr>
      </p:pic>
      <p:sp>
        <p:nvSpPr>
          <p:cNvPr id="291" name="Google Shape;291;p15"/>
          <p:cNvSpPr txBox="1"/>
          <p:nvPr/>
        </p:nvSpPr>
        <p:spPr>
          <a:xfrm>
            <a:off x="1541575" y="4643925"/>
            <a:ext cx="144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u="sng">
                <a:latin typeface="Nunito"/>
                <a:ea typeface="Nunito"/>
                <a:cs typeface="Nunito"/>
                <a:sym typeface="Nunito"/>
              </a:rPr>
              <a:t>155 Total</a:t>
            </a:r>
            <a:endParaRPr b="1" u="sng">
              <a:latin typeface="Nunito"/>
              <a:ea typeface="Nunito"/>
              <a:cs typeface="Nunito"/>
              <a:sym typeface="Nunito"/>
            </a:endParaRPr>
          </a:p>
        </p:txBody>
      </p:sp>
      <p:sp>
        <p:nvSpPr>
          <p:cNvPr id="292" name="Google Shape;292;p15"/>
          <p:cNvSpPr txBox="1"/>
          <p:nvPr/>
        </p:nvSpPr>
        <p:spPr>
          <a:xfrm>
            <a:off x="6363925" y="4617500"/>
            <a:ext cx="226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u="sng">
                <a:latin typeface="Nunito"/>
                <a:ea typeface="Nunito"/>
                <a:cs typeface="Nunito"/>
                <a:sym typeface="Nunito"/>
              </a:rPr>
              <a:t>149 Total</a:t>
            </a:r>
            <a:endParaRPr b="1" u="sng">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Insights	</a:t>
            </a:r>
            <a:endParaRPr/>
          </a:p>
        </p:txBody>
      </p:sp>
      <p:sp>
        <p:nvSpPr>
          <p:cNvPr id="298" name="Google Shape;298;p16"/>
          <p:cNvSpPr txBox="1"/>
          <p:nvPr>
            <p:ph idx="1" type="body"/>
          </p:nvPr>
        </p:nvSpPr>
        <p:spPr>
          <a:xfrm>
            <a:off x="302450" y="1366825"/>
            <a:ext cx="8630700" cy="35478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The state of Oregon benefits greatly from its extensive network of charging stations. However, different brands have taken varying approaches to address the topology and logistical constraints associated with installing these stations. </a:t>
            </a:r>
            <a:endParaRPr/>
          </a:p>
          <a:p>
            <a:pPr indent="0" lvl="0" marL="0" rtl="0" algn="l">
              <a:spcBef>
                <a:spcPts val="1200"/>
              </a:spcBef>
              <a:spcAft>
                <a:spcPts val="0"/>
              </a:spcAft>
              <a:buNone/>
            </a:pPr>
            <a:r>
              <a:rPr lang="en"/>
              <a:t>Among the various brands, the Blink network stands out with the highest number of charging stations in Oregon. However, as depicted in earlier slides, Blink primarily focuses its presence in major metropolitan areas such as Portland, Salem, Albany, and Corvallis. </a:t>
            </a:r>
            <a:endParaRPr/>
          </a:p>
          <a:p>
            <a:pPr indent="0" lvl="0" marL="0" rtl="0" algn="l">
              <a:spcBef>
                <a:spcPts val="1200"/>
              </a:spcBef>
              <a:spcAft>
                <a:spcPts val="0"/>
              </a:spcAft>
              <a:buNone/>
            </a:pPr>
            <a:r>
              <a:rPr lang="en"/>
              <a:t>On the other hand, the Tesla Destination network demonstrates a more extensive coverage across the eastern coast of Oregon, as well as the major population centers including Portland, Salem, Albany, and Corvallis. </a:t>
            </a:r>
            <a:endParaRPr/>
          </a:p>
          <a:p>
            <a:pPr indent="0" lvl="0" marL="0" rtl="0" algn="l">
              <a:spcBef>
                <a:spcPts val="1200"/>
              </a:spcBef>
              <a:spcAft>
                <a:spcPts val="0"/>
              </a:spcAft>
              <a:buNone/>
            </a:pPr>
            <a:r>
              <a:rPr lang="en"/>
              <a:t>Interestingly, this analysis has revealed valuable insights about a charging network that has the fewest stations among the major market leaders but boasts the most extensive coverage area in Oregon. Specifically, the network has made significant inroads into South-Eastern Oregon, particularly in the town of Burns. </a:t>
            </a:r>
            <a:endParaRPr/>
          </a:p>
          <a:p>
            <a:pPr indent="0" lvl="0" marL="0" rtl="0" algn="l">
              <a:spcBef>
                <a:spcPts val="1200"/>
              </a:spcBef>
              <a:spcAft>
                <a:spcPts val="1200"/>
              </a:spcAft>
              <a:buNone/>
            </a:pPr>
            <a:r>
              <a:rPr lang="en"/>
              <a:t>Overall, these findings shed light on the diverse strategies employed by different brands to address charging infrastructure in Oregon, showcasing both their strengths and areas of focus.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17"/>
          <p:cNvSpPr txBox="1"/>
          <p:nvPr>
            <p:ph type="title"/>
          </p:nvPr>
        </p:nvSpPr>
        <p:spPr>
          <a:xfrm>
            <a:off x="1303800" y="97900"/>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ChargePoint Network</a:t>
            </a:r>
            <a:endParaRPr/>
          </a:p>
        </p:txBody>
      </p:sp>
      <p:pic>
        <p:nvPicPr>
          <p:cNvPr id="304" name="Google Shape;304;p17"/>
          <p:cNvPicPr preferRelativeResize="0"/>
          <p:nvPr/>
        </p:nvPicPr>
        <p:blipFill>
          <a:blip r:embed="rId3">
            <a:alphaModFix/>
          </a:blip>
          <a:stretch>
            <a:fillRect/>
          </a:stretch>
        </p:blipFill>
        <p:spPr>
          <a:xfrm>
            <a:off x="2130050" y="1001375"/>
            <a:ext cx="5378002" cy="3857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